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62" r:id="rId6"/>
    <p:sldId id="259" r:id="rId7"/>
    <p:sldId id="265" r:id="rId8"/>
    <p:sldId id="260" r:id="rId9"/>
    <p:sldId id="261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0"/>
    <p:restoredTop sz="94713"/>
  </p:normalViewPr>
  <p:slideViewPr>
    <p:cSldViewPr snapToGrid="0" snapToObjects="1">
      <p:cViewPr varScale="1">
        <p:scale>
          <a:sx n="89" d="100"/>
          <a:sy n="89" d="100"/>
        </p:scale>
        <p:origin x="22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5/22/19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5/22/19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Marshall Islands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Globe </a:t>
            </a:r>
            <a:r>
              <a:rPr lang="en-US" smtClean="0"/>
              <a:t>Asia-Pacific Regional </a:t>
            </a:r>
            <a:r>
              <a:rPr lang="en-US" dirty="0" smtClean="0"/>
              <a:t>Meeting</a:t>
            </a:r>
          </a:p>
          <a:p>
            <a:r>
              <a:rPr lang="en-US" dirty="0" smtClean="0"/>
              <a:t>Seoul, Republic of Korea</a:t>
            </a:r>
          </a:p>
          <a:p>
            <a:r>
              <a:rPr lang="en-US" dirty="0" smtClean="0"/>
              <a:t>22-23 May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899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uploading was an issue </a:t>
            </a:r>
            <a:r>
              <a:rPr lang="en-US" dirty="0" smtClean="0"/>
              <a:t>due </a:t>
            </a:r>
            <a:r>
              <a:rPr lang="en-US" dirty="0"/>
              <a:t>to very weak internet on </a:t>
            </a:r>
            <a:r>
              <a:rPr lang="en-US" dirty="0" err="1"/>
              <a:t>Wotje</a:t>
            </a:r>
            <a:r>
              <a:rPr lang="en-US" dirty="0"/>
              <a:t> Atoll </a:t>
            </a:r>
          </a:p>
          <a:p>
            <a:r>
              <a:rPr lang="en-US" dirty="0"/>
              <a:t>Geographic Isolation</a:t>
            </a:r>
          </a:p>
          <a:p>
            <a:r>
              <a:rPr lang="en-US" dirty="0"/>
              <a:t>Limited human resources</a:t>
            </a:r>
          </a:p>
          <a:p>
            <a:r>
              <a:rPr lang="en-US" dirty="0" smtClean="0"/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976311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Way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Teachers to join exchange programs</a:t>
            </a:r>
          </a:p>
          <a:p>
            <a:r>
              <a:rPr lang="en-US" dirty="0" smtClean="0"/>
              <a:t>Have more sub-region/regional cooperation</a:t>
            </a:r>
            <a:endParaRPr lang="en-US" dirty="0"/>
          </a:p>
          <a:p>
            <a:r>
              <a:rPr lang="en-US" dirty="0" smtClean="0"/>
              <a:t>Improve the GLOBE Apps for uploading data</a:t>
            </a:r>
          </a:p>
          <a:p>
            <a:r>
              <a:rPr lang="en-US" dirty="0" smtClean="0"/>
              <a:t>Identify funding for certain countries to tap into and GLOBE to assist with proposals</a:t>
            </a:r>
          </a:p>
          <a:p>
            <a:r>
              <a:rPr lang="en-US" dirty="0" smtClean="0"/>
              <a:t>Attend more trainings for GLOBE and other related workshops</a:t>
            </a:r>
          </a:p>
          <a:p>
            <a:r>
              <a:rPr lang="en-US" dirty="0" smtClean="0"/>
              <a:t>Government to buy a faster internet speed so that we can upload the data</a:t>
            </a:r>
          </a:p>
          <a:p>
            <a:r>
              <a:rPr lang="en-US" dirty="0" smtClean="0"/>
              <a:t>Encourage students to major in science and hire more science teachers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49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Komol</a:t>
            </a:r>
            <a:r>
              <a:rPr lang="en-US" sz="4800" dirty="0" smtClean="0"/>
              <a:t> </a:t>
            </a:r>
            <a:r>
              <a:rPr lang="en-US" sz="4800" dirty="0" err="1" smtClean="0"/>
              <a:t>tata</a:t>
            </a:r>
            <a:endParaRPr lang="en-US" sz="4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40" y="2276971"/>
            <a:ext cx="4974574" cy="406279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2" y="813390"/>
            <a:ext cx="5286531" cy="396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62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GLOBE in the Marshall Islands</a:t>
            </a:r>
          </a:p>
          <a:p>
            <a:r>
              <a:rPr lang="en-US" dirty="0" smtClean="0"/>
              <a:t>Priorities </a:t>
            </a:r>
            <a:r>
              <a:rPr lang="en-US" dirty="0"/>
              <a:t>Goal areas for the Marshall Islands </a:t>
            </a:r>
            <a:r>
              <a:rPr lang="en-US" dirty="0" smtClean="0"/>
              <a:t>2018-2022</a:t>
            </a:r>
          </a:p>
          <a:p>
            <a:r>
              <a:rPr lang="en-US" dirty="0" smtClean="0"/>
              <a:t>Challenges</a:t>
            </a:r>
          </a:p>
          <a:p>
            <a:r>
              <a:rPr lang="en-US" dirty="0" smtClean="0"/>
              <a:t>Way Forward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321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58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34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94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Globe in the Marshall Islands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Joined </a:t>
            </a:r>
            <a:r>
              <a:rPr lang="en-US" dirty="0"/>
              <a:t>in 1996</a:t>
            </a:r>
          </a:p>
          <a:p>
            <a:r>
              <a:rPr lang="en-US" dirty="0"/>
              <a:t>5 GLOBE </a:t>
            </a:r>
            <a:r>
              <a:rPr lang="en-US" dirty="0" smtClean="0"/>
              <a:t>Schools</a:t>
            </a:r>
          </a:p>
          <a:p>
            <a:pPr lvl="1"/>
            <a:r>
              <a:rPr lang="en-US" dirty="0"/>
              <a:t>3 on Majuro, Majuro Atoll (Capital of Marshall Islands)</a:t>
            </a:r>
          </a:p>
          <a:p>
            <a:pPr lvl="1"/>
            <a:r>
              <a:rPr lang="en-US" dirty="0"/>
              <a:t>1 on </a:t>
            </a:r>
            <a:r>
              <a:rPr lang="en-US" dirty="0" err="1"/>
              <a:t>Ebeye</a:t>
            </a:r>
            <a:r>
              <a:rPr lang="en-US" dirty="0"/>
              <a:t>, Kwajalein Atoll (Ralik Chain)</a:t>
            </a:r>
          </a:p>
          <a:p>
            <a:pPr lvl="1"/>
            <a:r>
              <a:rPr lang="en-US" dirty="0"/>
              <a:t>1 on </a:t>
            </a:r>
            <a:r>
              <a:rPr lang="en-US" dirty="0" err="1"/>
              <a:t>Wotje</a:t>
            </a:r>
            <a:r>
              <a:rPr lang="en-US" dirty="0"/>
              <a:t>, </a:t>
            </a:r>
            <a:r>
              <a:rPr lang="en-US" dirty="0" err="1"/>
              <a:t>Wotje</a:t>
            </a:r>
            <a:r>
              <a:rPr lang="en-US" dirty="0"/>
              <a:t> Atoll (Ratak Chain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1 in the process of become a GLOBE School in 2020</a:t>
            </a:r>
            <a:endParaRPr lang="en-US" dirty="0"/>
          </a:p>
          <a:p>
            <a:r>
              <a:rPr lang="en-US" dirty="0"/>
              <a:t>1 GLOBE </a:t>
            </a:r>
            <a:r>
              <a:rPr lang="en-US" dirty="0" smtClean="0"/>
              <a:t>Scientist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6149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Globe in the Marshall </a:t>
            </a:r>
            <a:r>
              <a:rPr lang="en-US" dirty="0" smtClean="0"/>
              <a:t>Islands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2018 there were no trained teachers</a:t>
            </a:r>
          </a:p>
          <a:p>
            <a:r>
              <a:rPr lang="en-US" dirty="0" smtClean="0"/>
              <a:t>In 2019 we have </a:t>
            </a:r>
            <a:r>
              <a:rPr lang="en-US" dirty="0"/>
              <a:t>52 to fully trained GLOBE Teachers, 7 registered teachers but not trained </a:t>
            </a:r>
            <a:r>
              <a:rPr lang="en-US" dirty="0" smtClean="0"/>
              <a:t>and </a:t>
            </a:r>
            <a:r>
              <a:rPr lang="en-US" dirty="0"/>
              <a:t>10 trained </a:t>
            </a:r>
            <a:r>
              <a:rPr lang="en-US" dirty="0" smtClean="0"/>
              <a:t>Observers (Community Members </a:t>
            </a:r>
            <a:r>
              <a:rPr lang="mr-IN" dirty="0" smtClean="0"/>
              <a:t>–</a:t>
            </a:r>
            <a:r>
              <a:rPr lang="en-US" dirty="0" smtClean="0"/>
              <a:t> Health Officials and etc.) </a:t>
            </a:r>
            <a:r>
              <a:rPr lang="en-US" dirty="0"/>
              <a:t>on the Mosquito </a:t>
            </a:r>
            <a:r>
              <a:rPr lang="en-US" dirty="0" smtClean="0"/>
              <a:t>Protocol</a:t>
            </a:r>
          </a:p>
          <a:p>
            <a:r>
              <a:rPr lang="en-US" dirty="0" smtClean="0"/>
              <a:t>Three CMTs were carried out on two of the Jurisdictions in the Marshall Islands, on Majuro Atoll and </a:t>
            </a:r>
            <a:r>
              <a:rPr lang="en-US" dirty="0" err="1" smtClean="0"/>
              <a:t>Wotje</a:t>
            </a:r>
            <a:r>
              <a:rPr lang="en-US" dirty="0" smtClean="0"/>
              <a:t> Atoll</a:t>
            </a:r>
          </a:p>
          <a:p>
            <a:r>
              <a:rPr lang="en-US" dirty="0" smtClean="0"/>
              <a:t>There was a plan to carry out a 4</a:t>
            </a:r>
            <a:r>
              <a:rPr lang="en-US" baseline="30000" dirty="0" smtClean="0"/>
              <a:t>th</a:t>
            </a:r>
            <a:r>
              <a:rPr lang="en-US" dirty="0" smtClean="0"/>
              <a:t> one on </a:t>
            </a:r>
            <a:r>
              <a:rPr lang="en-US" dirty="0" err="1" smtClean="0"/>
              <a:t>Ebeye</a:t>
            </a:r>
            <a:r>
              <a:rPr lang="en-US" dirty="0" smtClean="0"/>
              <a:t>, Kwajalein Atoll but due to transportation, human resources, technical resources and timing, it did not happen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1638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GLOBE in the Marshall Islands (</a:t>
            </a:r>
            <a:r>
              <a:rPr lang="en-US" dirty="0" err="1" smtClean="0"/>
              <a:t>Con’t</a:t>
            </a:r>
            <a:r>
              <a:rPr lang="en-US" dirty="0" smtClean="0"/>
              <a:t>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035695"/>
              </p:ext>
            </p:extLst>
          </p:nvPr>
        </p:nvGraphicFramePr>
        <p:xfrm>
          <a:off x="1141413" y="1963710"/>
          <a:ext cx="9643050" cy="38750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14350"/>
                <a:gridCol w="3214350"/>
                <a:gridCol w="3214350"/>
              </a:tblGrid>
              <a:tr h="343031">
                <a:tc>
                  <a:txBody>
                    <a:bodyPr/>
                    <a:lstStyle/>
                    <a:p>
                      <a:r>
                        <a:rPr lang="en-US" dirty="0" smtClean="0"/>
                        <a:t>CMT</a:t>
                      </a:r>
                      <a:r>
                        <a:rPr lang="en-US" baseline="0" dirty="0" smtClean="0"/>
                        <a:t> Workshop Items</a:t>
                      </a:r>
                      <a:endParaRPr lang="en-US" dirty="0"/>
                    </a:p>
                  </a:txBody>
                  <a:tcPr marL="76269" marR="76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 marL="76269" marR="76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Amount</a:t>
                      </a:r>
                      <a:endParaRPr lang="en-US" dirty="0"/>
                    </a:p>
                  </a:txBody>
                  <a:tcPr marL="76269" marR="76269"/>
                </a:tc>
              </a:tr>
              <a:tr h="600304">
                <a:tc>
                  <a:txBody>
                    <a:bodyPr/>
                    <a:lstStyle/>
                    <a:p>
                      <a:r>
                        <a:rPr lang="en-US" dirty="0" smtClean="0"/>
                        <a:t>Venue</a:t>
                      </a:r>
                      <a:endParaRPr lang="en-US" dirty="0"/>
                    </a:p>
                  </a:txBody>
                  <a:tcPr marL="76269" marR="76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Community Center,</a:t>
                      </a:r>
                      <a:r>
                        <a:rPr lang="en-US" baseline="0" dirty="0" smtClean="0"/>
                        <a:t> Churches, Schools and Local Government</a:t>
                      </a:r>
                      <a:endParaRPr lang="en-US" dirty="0"/>
                    </a:p>
                  </a:txBody>
                  <a:tcPr marL="76269" marR="76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$600</a:t>
                      </a:r>
                      <a:endParaRPr lang="en-US" dirty="0"/>
                    </a:p>
                  </a:txBody>
                  <a:tcPr marL="76269" marR="76269"/>
                </a:tc>
              </a:tr>
              <a:tr h="600304">
                <a:tc>
                  <a:txBody>
                    <a:bodyPr/>
                    <a:lstStyle/>
                    <a:p>
                      <a:r>
                        <a:rPr lang="en-US" dirty="0" smtClean="0"/>
                        <a:t>Food</a:t>
                      </a:r>
                      <a:endParaRPr lang="en-US" dirty="0"/>
                    </a:p>
                  </a:txBody>
                  <a:tcPr marL="76269" marR="76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0" dirty="0" smtClean="0"/>
                        <a:t> trainings per year for 30 people</a:t>
                      </a:r>
                      <a:endParaRPr lang="en-US" dirty="0"/>
                    </a:p>
                  </a:txBody>
                  <a:tcPr marL="76269" marR="76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$1,000</a:t>
                      </a:r>
                      <a:endParaRPr lang="en-US" dirty="0"/>
                    </a:p>
                  </a:txBody>
                  <a:tcPr marL="76269" marR="76269"/>
                </a:tc>
              </a:tr>
              <a:tr h="857577">
                <a:tc>
                  <a:txBody>
                    <a:bodyPr/>
                    <a:lstStyle/>
                    <a:p>
                      <a:r>
                        <a:rPr lang="en-US" dirty="0" smtClean="0"/>
                        <a:t>Equipment</a:t>
                      </a:r>
                      <a:endParaRPr lang="en-US" dirty="0"/>
                    </a:p>
                  </a:txBody>
                  <a:tcPr marL="76269" marR="76269"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Projector, Projector Screen, Mosquito Devices</a:t>
                      </a:r>
                      <a:endParaRPr lang="en-US" dirty="0"/>
                    </a:p>
                  </a:txBody>
                  <a:tcPr marL="76269" marR="76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$450</a:t>
                      </a:r>
                      <a:endParaRPr lang="en-US" dirty="0"/>
                    </a:p>
                  </a:txBody>
                  <a:tcPr marL="76269" marR="76269"/>
                </a:tc>
              </a:tr>
              <a:tr h="343031">
                <a:tc>
                  <a:txBody>
                    <a:bodyPr/>
                    <a:lstStyle/>
                    <a:p>
                      <a:r>
                        <a:rPr lang="en-US" dirty="0" smtClean="0"/>
                        <a:t>Transportation</a:t>
                      </a:r>
                      <a:endParaRPr lang="en-US" dirty="0"/>
                    </a:p>
                  </a:txBody>
                  <a:tcPr marL="76269" marR="76269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Wotje</a:t>
                      </a:r>
                      <a:r>
                        <a:rPr lang="en-US" dirty="0" smtClean="0"/>
                        <a:t>, </a:t>
                      </a:r>
                      <a:r>
                        <a:rPr lang="en-US" dirty="0" err="1" smtClean="0"/>
                        <a:t>Wodmej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4 small islets</a:t>
                      </a:r>
                      <a:endParaRPr lang="en-US" dirty="0"/>
                    </a:p>
                  </a:txBody>
                  <a:tcPr marL="76269" marR="76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$950</a:t>
                      </a:r>
                      <a:endParaRPr lang="en-US" dirty="0"/>
                    </a:p>
                  </a:txBody>
                  <a:tcPr marL="76269" marR="76269"/>
                </a:tc>
              </a:tr>
              <a:tr h="600304">
                <a:tc>
                  <a:txBody>
                    <a:bodyPr/>
                    <a:lstStyle/>
                    <a:p>
                      <a:r>
                        <a:rPr lang="en-US" dirty="0" smtClean="0"/>
                        <a:t>Experts Introduction</a:t>
                      </a:r>
                      <a:r>
                        <a:rPr lang="en-US" baseline="0" dirty="0" smtClean="0"/>
                        <a:t> Training to Community</a:t>
                      </a:r>
                      <a:endParaRPr lang="en-US" dirty="0"/>
                    </a:p>
                  </a:txBody>
                  <a:tcPr marL="76269" marR="76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GLOBE</a:t>
                      </a:r>
                      <a:r>
                        <a:rPr lang="en-US" baseline="0" dirty="0" smtClean="0"/>
                        <a:t> Scientist </a:t>
                      </a:r>
                      <a:r>
                        <a:rPr lang="mr-IN" baseline="0" dirty="0" smtClean="0"/>
                        <a:t>–</a:t>
                      </a:r>
                      <a:r>
                        <a:rPr lang="en-US" baseline="0" dirty="0" smtClean="0"/>
                        <a:t> Travel to Islets</a:t>
                      </a:r>
                      <a:endParaRPr lang="en-US" dirty="0"/>
                    </a:p>
                  </a:txBody>
                  <a:tcPr marL="76269" marR="76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$2,000</a:t>
                      </a:r>
                      <a:endParaRPr lang="en-US" dirty="0"/>
                    </a:p>
                  </a:txBody>
                  <a:tcPr marL="76269" marR="76269"/>
                </a:tc>
              </a:tr>
              <a:tr h="343031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 marL="76269" marR="76269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76269" marR="76269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$5,000</a:t>
                      </a:r>
                      <a:endParaRPr lang="en-US" dirty="0"/>
                    </a:p>
                  </a:txBody>
                  <a:tcPr marL="76269" marR="7626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0189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5168"/>
          </a:xfrm>
          <a:prstGeom prst="rect">
            <a:avLst/>
          </a:prstGeom>
        </p:spPr>
      </p:pic>
      <p:sp>
        <p:nvSpPr>
          <p:cNvPr id="5" name="AutoShape 7"/>
          <p:cNvSpPr>
            <a:spLocks noChangeArrowheads="1"/>
          </p:cNvSpPr>
          <p:nvPr/>
        </p:nvSpPr>
        <p:spPr bwMode="auto">
          <a:xfrm rot="19081190">
            <a:off x="9032874" y="3589248"/>
            <a:ext cx="381000" cy="239707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auto">
          <a:xfrm rot="19081190">
            <a:off x="10264566" y="5150722"/>
            <a:ext cx="381000" cy="239707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 rot="19081190">
            <a:off x="6286029" y="3805764"/>
            <a:ext cx="381000" cy="239707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4425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Priorities Goal areas for the Marshall Islands </a:t>
            </a:r>
            <a:r>
              <a:rPr lang="en-US" dirty="0" smtClean="0"/>
              <a:t>2018-2022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/>
              <a:t>Professional Development</a:t>
            </a:r>
          </a:p>
          <a:p>
            <a:pPr lvl="1"/>
            <a:r>
              <a:rPr lang="en-US" dirty="0"/>
              <a:t>EG2: GLOBE’s Capacity to deliver high quality professional learning experience (trainings) has increased  </a:t>
            </a:r>
          </a:p>
          <a:p>
            <a:pPr lvl="2"/>
            <a:r>
              <a:rPr lang="en-US" dirty="0"/>
              <a:t>By the end of 2022, increase the number of GLOBE trained teachers in the Marshall Islands by 5%</a:t>
            </a:r>
          </a:p>
          <a:p>
            <a:pPr lvl="2"/>
            <a:r>
              <a:rPr lang="en-US" dirty="0"/>
              <a:t>2 workshops held for teachers annually in the Marshall Islands, one on the Ratak Chain and the other on the Ralik Chain or using the current Public School System</a:t>
            </a:r>
          </a:p>
          <a:p>
            <a:pPr lvl="0"/>
            <a:r>
              <a:rPr lang="en-US" dirty="0"/>
              <a:t>Student Investigation</a:t>
            </a:r>
          </a:p>
          <a:p>
            <a:pPr lvl="1"/>
            <a:r>
              <a:rPr lang="en-US" dirty="0"/>
              <a:t>EG3: Students develop high quality STEM investigations of the Earth system phenomena from a local to global scale perspective</a:t>
            </a:r>
          </a:p>
          <a:p>
            <a:pPr lvl="2"/>
            <a:r>
              <a:rPr lang="en-US" dirty="0"/>
              <a:t>By end of 2022, 2 students from the Marshall Islands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965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72</TotalTime>
  <Words>461</Words>
  <Application>Microsoft Macintosh PowerPoint</Application>
  <PresentationFormat>Widescreen</PresentationFormat>
  <Paragraphs>66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Mangal</vt:lpstr>
      <vt:lpstr>Trebuchet MS</vt:lpstr>
      <vt:lpstr>Tw Cen MT</vt:lpstr>
      <vt:lpstr>Circuit</vt:lpstr>
      <vt:lpstr>Marshall Islands</vt:lpstr>
      <vt:lpstr>Overview of the Presentation</vt:lpstr>
      <vt:lpstr>PowerPoint Presentation</vt:lpstr>
      <vt:lpstr>PowerPoint Presentation</vt:lpstr>
      <vt:lpstr>Globe in the Marshall Islands</vt:lpstr>
      <vt:lpstr>Globe in the Marshall Islands (con’t)</vt:lpstr>
      <vt:lpstr>GLOBE in the Marshall Islands (Con’t)</vt:lpstr>
      <vt:lpstr>PowerPoint Presentation</vt:lpstr>
      <vt:lpstr>Priorities Goal areas for the Marshall Islands 2018-2022</vt:lpstr>
      <vt:lpstr>Challenges</vt:lpstr>
      <vt:lpstr>Way Forward</vt:lpstr>
      <vt:lpstr>Komol tata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Oeppc Admin</dc:creator>
  <cp:lastModifiedBy>Oeppc Admin</cp:lastModifiedBy>
  <cp:revision>33</cp:revision>
  <dcterms:created xsi:type="dcterms:W3CDTF">2019-05-21T21:41:51Z</dcterms:created>
  <dcterms:modified xsi:type="dcterms:W3CDTF">2019-05-22T00:18:04Z</dcterms:modified>
</cp:coreProperties>
</file>